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322" r:id="rId2"/>
    <p:sldId id="325" r:id="rId3"/>
    <p:sldId id="321" r:id="rId4"/>
    <p:sldId id="324" r:id="rId5"/>
    <p:sldId id="296" r:id="rId6"/>
    <p:sldId id="323" r:id="rId7"/>
  </p:sldIdLst>
  <p:sldSz cx="12192000" cy="6858000"/>
  <p:notesSz cx="6858000" cy="9144000"/>
  <p:embeddedFontLst>
    <p:embeddedFont>
      <p:font typeface="굴림체" panose="020B0609000101010101" pitchFamily="49" charset="-127"/>
      <p:regular r:id="rId10"/>
    </p:embeddedFont>
    <p:embeddedFont>
      <p:font typeface="맑은 고딕" panose="020B0503020000020004" pitchFamily="34" charset="-127"/>
      <p:regular r:id="rId11"/>
      <p:bold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alibri Light" panose="020F0302020204030204" pitchFamily="34" charset="0"/>
      <p:regular r:id="rId17"/>
      <p:italic r:id="rId18"/>
    </p:embeddedFont>
  </p:embeddedFontLst>
  <p:defaultTextStyle>
    <a:defPPr>
      <a:defRPr lang="ko-KR"/>
    </a:defPPr>
    <a:lvl1pPr marL="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1pPr>
    <a:lvl2pPr marL="497845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2pPr>
    <a:lvl3pPr marL="99569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3pPr>
    <a:lvl4pPr marL="1493535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4pPr>
    <a:lvl5pPr marL="199138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5pPr>
    <a:lvl6pPr marL="2489225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298707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3484916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3982761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4" pos="384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C615"/>
    <a:srgbClr val="7FC716"/>
    <a:srgbClr val="445C13"/>
    <a:srgbClr val="F4A75A"/>
    <a:srgbClr val="759928"/>
    <a:srgbClr val="455B14"/>
    <a:srgbClr val="12B4FF"/>
    <a:srgbClr val="012FC2"/>
    <a:srgbClr val="5C6871"/>
    <a:srgbClr val="6F8F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043" autoAdjust="0"/>
    <p:restoredTop sz="96582" autoAdjust="0"/>
  </p:normalViewPr>
  <p:slideViewPr>
    <p:cSldViewPr>
      <p:cViewPr varScale="1">
        <p:scale>
          <a:sx n="114" d="100"/>
          <a:sy n="114" d="100"/>
        </p:scale>
        <p:origin x="756" y="102"/>
      </p:cViewPr>
      <p:guideLst>
        <p:guide orient="horz" pos="2160"/>
        <p:guide pos="2880"/>
        <p:guide pos="384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85" d="100"/>
          <a:sy n="85" d="100"/>
        </p:scale>
        <p:origin x="-3870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openxmlformats.org/officeDocument/2006/relationships/font" Target="fonts/font5.fntdata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obin\Desktop\New%20Microsoft%20Excel%20Worksheet%20(4)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robin\Desktop\New%20Microsoft%20Excel%20Worksheet%20(4)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cap="none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Model2 Results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cap="none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Sheet1!$B$12</c:f>
              <c:strCache>
                <c:ptCount val="1"/>
                <c:pt idx="0">
                  <c:v>R square(Validation)</c:v>
                </c:pt>
              </c:strCache>
            </c:strRef>
          </c:tx>
          <c:spPr>
            <a:noFill/>
            <a:ln w="9525" cap="flat" cmpd="sng" algn="ctr">
              <a:solidFill>
                <a:schemeClr val="accent1"/>
              </a:solidFill>
              <a:miter lim="800000"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  <c:invertIfNegative val="0"/>
          <c:cat>
            <c:strRef>
              <c:f>Sheet1!$A$13:$A$15</c:f>
              <c:strCache>
                <c:ptCount val="3"/>
                <c:pt idx="0">
                  <c:v>Linear</c:v>
                </c:pt>
                <c:pt idx="1">
                  <c:v>Decision </c:v>
                </c:pt>
                <c:pt idx="2">
                  <c:v>Grid Search</c:v>
                </c:pt>
              </c:strCache>
            </c:strRef>
          </c:cat>
          <c:val>
            <c:numRef>
              <c:f>Sheet1!$B$13:$B$15</c:f>
              <c:numCache>
                <c:formatCode>General</c:formatCode>
                <c:ptCount val="3"/>
                <c:pt idx="0">
                  <c:v>0.55000000000000004</c:v>
                </c:pt>
                <c:pt idx="1">
                  <c:v>0.54</c:v>
                </c:pt>
                <c:pt idx="2">
                  <c:v>0.69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443-4417-AAA9-D7C253C055C3}"/>
            </c:ext>
          </c:extLst>
        </c:ser>
        <c:ser>
          <c:idx val="1"/>
          <c:order val="1"/>
          <c:tx>
            <c:strRef>
              <c:f>Sheet1!$C$12</c:f>
              <c:strCache>
                <c:ptCount val="1"/>
                <c:pt idx="0">
                  <c:v>R square(Test)</c:v>
                </c:pt>
              </c:strCache>
            </c:strRef>
          </c:tx>
          <c:spPr>
            <a:noFill/>
            <a:ln w="9525" cap="flat" cmpd="sng" algn="ctr">
              <a:solidFill>
                <a:schemeClr val="accent2"/>
              </a:solidFill>
              <a:miter lim="800000"/>
            </a:ln>
            <a:effectLst>
              <a:glow rad="63500">
                <a:schemeClr val="accent2">
                  <a:satMod val="175000"/>
                  <a:alpha val="25000"/>
                </a:schemeClr>
              </a:glow>
            </a:effectLst>
          </c:spPr>
          <c:invertIfNegative val="0"/>
          <c:cat>
            <c:strRef>
              <c:f>Sheet1!$A$13:$A$15</c:f>
              <c:strCache>
                <c:ptCount val="3"/>
                <c:pt idx="0">
                  <c:v>Linear</c:v>
                </c:pt>
                <c:pt idx="1">
                  <c:v>Decision </c:v>
                </c:pt>
                <c:pt idx="2">
                  <c:v>Grid Search</c:v>
                </c:pt>
              </c:strCache>
            </c:strRef>
          </c:cat>
          <c:val>
            <c:numRef>
              <c:f>Sheet1!$C$13:$C$15</c:f>
              <c:numCache>
                <c:formatCode>General</c:formatCode>
                <c:ptCount val="3"/>
                <c:pt idx="0">
                  <c:v>0.54</c:v>
                </c:pt>
                <c:pt idx="1">
                  <c:v>0.59</c:v>
                </c:pt>
                <c:pt idx="2">
                  <c:v>0.7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443-4417-AAA9-D7C253C055C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15"/>
        <c:overlap val="-40"/>
        <c:axId val="883543824"/>
        <c:axId val="883550896"/>
      </c:barChart>
      <c:catAx>
        <c:axId val="883543824"/>
        <c:scaling>
          <c:orientation val="minMax"/>
        </c:scaling>
        <c:delete val="0"/>
        <c:axPos val="b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75000"/>
                      <a:lumOff val="25000"/>
                    </a:schemeClr>
                  </a:gs>
                  <a:gs pos="0">
                    <a:schemeClr val="dk1">
                      <a:lumMod val="65000"/>
                      <a:lumOff val="3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83550896"/>
        <c:crosses val="autoZero"/>
        <c:auto val="1"/>
        <c:lblAlgn val="ctr"/>
        <c:lblOffset val="100"/>
        <c:noMultiLvlLbl val="0"/>
      </c:catAx>
      <c:valAx>
        <c:axId val="883550896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75000"/>
                      <a:lumOff val="25000"/>
                    </a:schemeClr>
                  </a:gs>
                  <a:gs pos="0">
                    <a:schemeClr val="dk1">
                      <a:lumMod val="65000"/>
                      <a:lumOff val="3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835438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7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cap="none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aseline="0" dirty="0"/>
              <a:t>Model1 Results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cap="none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Sheet1!$B$3</c:f>
              <c:strCache>
                <c:ptCount val="1"/>
                <c:pt idx="0">
                  <c:v>Validation </c:v>
                </c:pt>
              </c:strCache>
            </c:strRef>
          </c:tx>
          <c:spPr>
            <a:noFill/>
            <a:ln w="9525" cap="flat" cmpd="sng" algn="ctr">
              <a:solidFill>
                <a:schemeClr val="accent1"/>
              </a:solidFill>
              <a:miter lim="800000"/>
            </a:ln>
            <a:effectLst>
              <a:glow rad="63500">
                <a:schemeClr val="accent1">
                  <a:satMod val="175000"/>
                  <a:alpha val="25000"/>
                </a:schemeClr>
              </a:glow>
            </a:effectLst>
          </c:spPr>
          <c:invertIfNegative val="0"/>
          <c:cat>
            <c:strRef>
              <c:f>Sheet1!$A$4:$A$8</c:f>
              <c:strCache>
                <c:ptCount val="5"/>
                <c:pt idx="0">
                  <c:v>SVM(rbf)</c:v>
                </c:pt>
                <c:pt idx="1">
                  <c:v>SVM(linear)</c:v>
                </c:pt>
                <c:pt idx="2">
                  <c:v>Decision Tree</c:v>
                </c:pt>
                <c:pt idx="3">
                  <c:v>Knn</c:v>
                </c:pt>
                <c:pt idx="4">
                  <c:v>Logistic</c:v>
                </c:pt>
              </c:strCache>
            </c:strRef>
          </c:cat>
          <c:val>
            <c:numRef>
              <c:f>Sheet1!$B$4:$B$8</c:f>
              <c:numCache>
                <c:formatCode>General</c:formatCode>
                <c:ptCount val="5"/>
                <c:pt idx="0">
                  <c:v>0.94</c:v>
                </c:pt>
                <c:pt idx="1">
                  <c:v>0.93</c:v>
                </c:pt>
                <c:pt idx="2">
                  <c:v>0.94</c:v>
                </c:pt>
                <c:pt idx="3">
                  <c:v>0.93</c:v>
                </c:pt>
                <c:pt idx="4">
                  <c:v>0.91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85A-4A50-9685-7C0542CE37E1}"/>
            </c:ext>
          </c:extLst>
        </c:ser>
        <c:ser>
          <c:idx val="1"/>
          <c:order val="1"/>
          <c:tx>
            <c:strRef>
              <c:f>Sheet1!$C$3</c:f>
              <c:strCache>
                <c:ptCount val="1"/>
                <c:pt idx="0">
                  <c:v>Test</c:v>
                </c:pt>
              </c:strCache>
            </c:strRef>
          </c:tx>
          <c:spPr>
            <a:noFill/>
            <a:ln w="9525" cap="flat" cmpd="sng" algn="ctr">
              <a:solidFill>
                <a:schemeClr val="accent2"/>
              </a:solidFill>
              <a:miter lim="800000"/>
            </a:ln>
            <a:effectLst>
              <a:glow rad="63500">
                <a:schemeClr val="accent2">
                  <a:satMod val="175000"/>
                  <a:alpha val="25000"/>
                </a:schemeClr>
              </a:glow>
            </a:effectLst>
          </c:spPr>
          <c:invertIfNegative val="0"/>
          <c:cat>
            <c:strRef>
              <c:f>Sheet1!$A$4:$A$8</c:f>
              <c:strCache>
                <c:ptCount val="5"/>
                <c:pt idx="0">
                  <c:v>SVM(rbf)</c:v>
                </c:pt>
                <c:pt idx="1">
                  <c:v>SVM(linear)</c:v>
                </c:pt>
                <c:pt idx="2">
                  <c:v>Decision Tree</c:v>
                </c:pt>
                <c:pt idx="3">
                  <c:v>Knn</c:v>
                </c:pt>
                <c:pt idx="4">
                  <c:v>Logistic</c:v>
                </c:pt>
              </c:strCache>
            </c:strRef>
          </c:cat>
          <c:val>
            <c:numRef>
              <c:f>Sheet1!$C$4:$C$8</c:f>
              <c:numCache>
                <c:formatCode>General</c:formatCode>
                <c:ptCount val="5"/>
                <c:pt idx="0">
                  <c:v>0.94</c:v>
                </c:pt>
                <c:pt idx="1">
                  <c:v>0.93</c:v>
                </c:pt>
                <c:pt idx="2">
                  <c:v>0.93</c:v>
                </c:pt>
                <c:pt idx="3">
                  <c:v>0.92</c:v>
                </c:pt>
                <c:pt idx="4">
                  <c:v>0.91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85A-4A50-9685-7C0542CE37E1}"/>
            </c:ext>
          </c:extLst>
        </c:ser>
        <c:ser>
          <c:idx val="2"/>
          <c:order val="2"/>
          <c:tx>
            <c:strRef>
              <c:f>Sheet1!$D$3</c:f>
              <c:strCache>
                <c:ptCount val="1"/>
                <c:pt idx="0">
                  <c:v>F1 score</c:v>
                </c:pt>
              </c:strCache>
            </c:strRef>
          </c:tx>
          <c:spPr>
            <a:noFill/>
            <a:ln w="9525" cap="flat" cmpd="sng" algn="ctr">
              <a:solidFill>
                <a:schemeClr val="accent3"/>
              </a:solidFill>
              <a:miter lim="800000"/>
            </a:ln>
            <a:effectLst>
              <a:glow rad="63500">
                <a:schemeClr val="accent3">
                  <a:satMod val="175000"/>
                  <a:alpha val="25000"/>
                </a:schemeClr>
              </a:glow>
            </a:effectLst>
          </c:spPr>
          <c:invertIfNegative val="0"/>
          <c:cat>
            <c:strRef>
              <c:f>Sheet1!$A$4:$A$8</c:f>
              <c:strCache>
                <c:ptCount val="5"/>
                <c:pt idx="0">
                  <c:v>SVM(rbf)</c:v>
                </c:pt>
                <c:pt idx="1">
                  <c:v>SVM(linear)</c:v>
                </c:pt>
                <c:pt idx="2">
                  <c:v>Decision Tree</c:v>
                </c:pt>
                <c:pt idx="3">
                  <c:v>Knn</c:v>
                </c:pt>
                <c:pt idx="4">
                  <c:v>Logistic</c:v>
                </c:pt>
              </c:strCache>
            </c:strRef>
          </c:cat>
          <c:val>
            <c:numRef>
              <c:f>Sheet1!$D$4:$D$8</c:f>
              <c:numCache>
                <c:formatCode>General</c:formatCode>
                <c:ptCount val="5"/>
                <c:pt idx="0">
                  <c:v>0.9</c:v>
                </c:pt>
                <c:pt idx="1">
                  <c:v>0.89</c:v>
                </c:pt>
                <c:pt idx="2">
                  <c:v>0.89</c:v>
                </c:pt>
                <c:pt idx="3">
                  <c:v>0.87</c:v>
                </c:pt>
                <c:pt idx="4">
                  <c:v>0.85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85A-4A50-9685-7C0542CE37E1}"/>
            </c:ext>
          </c:extLst>
        </c:ser>
        <c:ser>
          <c:idx val="3"/>
          <c:order val="3"/>
          <c:tx>
            <c:strRef>
              <c:f>Sheet1!$E$3</c:f>
              <c:strCache>
                <c:ptCount val="1"/>
                <c:pt idx="0">
                  <c:v>AUC</c:v>
                </c:pt>
              </c:strCache>
            </c:strRef>
          </c:tx>
          <c:spPr>
            <a:noFill/>
            <a:ln w="9525" cap="flat" cmpd="sng" algn="ctr">
              <a:solidFill>
                <a:schemeClr val="accent4"/>
              </a:solidFill>
              <a:miter lim="800000"/>
            </a:ln>
            <a:effectLst>
              <a:glow rad="63500">
                <a:schemeClr val="accent4">
                  <a:satMod val="175000"/>
                  <a:alpha val="25000"/>
                </a:schemeClr>
              </a:glow>
            </a:effectLst>
          </c:spPr>
          <c:invertIfNegative val="0"/>
          <c:cat>
            <c:strRef>
              <c:f>Sheet1!$A$4:$A$8</c:f>
              <c:strCache>
                <c:ptCount val="5"/>
                <c:pt idx="0">
                  <c:v>SVM(rbf)</c:v>
                </c:pt>
                <c:pt idx="1">
                  <c:v>SVM(linear)</c:v>
                </c:pt>
                <c:pt idx="2">
                  <c:v>Decision Tree</c:v>
                </c:pt>
                <c:pt idx="3">
                  <c:v>Knn</c:v>
                </c:pt>
                <c:pt idx="4">
                  <c:v>Logistic</c:v>
                </c:pt>
              </c:strCache>
            </c:strRef>
          </c:cat>
          <c:val>
            <c:numRef>
              <c:f>Sheet1!$E$4:$E$8</c:f>
              <c:numCache>
                <c:formatCode>General</c:formatCode>
                <c:ptCount val="5"/>
                <c:pt idx="0">
                  <c:v>0.91800000000000004</c:v>
                </c:pt>
                <c:pt idx="1">
                  <c:v>0.92200000000000004</c:v>
                </c:pt>
                <c:pt idx="2">
                  <c:v>0.91900000000000004</c:v>
                </c:pt>
                <c:pt idx="3">
                  <c:v>0.89400000000000002</c:v>
                </c:pt>
                <c:pt idx="4">
                  <c:v>0.88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085A-4A50-9685-7C0542CE37E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15"/>
        <c:overlap val="-40"/>
        <c:axId val="883546000"/>
        <c:axId val="883549808"/>
      </c:barChart>
      <c:catAx>
        <c:axId val="883546000"/>
        <c:scaling>
          <c:orientation val="minMax"/>
        </c:scaling>
        <c:delete val="0"/>
        <c:axPos val="b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75000"/>
                      <a:lumOff val="25000"/>
                    </a:schemeClr>
                  </a:gs>
                  <a:gs pos="0">
                    <a:schemeClr val="dk1">
                      <a:lumMod val="65000"/>
                      <a:lumOff val="3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83549808"/>
        <c:crosses val="autoZero"/>
        <c:auto val="1"/>
        <c:lblAlgn val="ctr"/>
        <c:lblOffset val="100"/>
        <c:noMultiLvlLbl val="0"/>
      </c:catAx>
      <c:valAx>
        <c:axId val="883549808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75000"/>
                      <a:lumOff val="25000"/>
                    </a:schemeClr>
                  </a:gs>
                  <a:gs pos="0">
                    <a:schemeClr val="dk1">
                      <a:lumMod val="65000"/>
                      <a:lumOff val="3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835460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7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3">
  <cs:axisTitle>
    <cs:lnRef idx="0"/>
    <cs:fillRef idx="0"/>
    <cs:effectRef idx="0"/>
    <cs:fontRef idx="minor">
      <a:schemeClr val="lt1">
        <a:lumMod val="75000"/>
      </a:schemeClr>
    </cs:fontRef>
    <cs:defRPr sz="1197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>
        <a:lumMod val="75000"/>
      </a:schemeClr>
    </cs:fontRef>
    <cs:defRPr sz="1197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</a:schemeClr>
            </a:gs>
            <a:gs pos="0">
              <a:schemeClr val="dk1">
                <a:lumMod val="65000"/>
                <a:lumOff val="3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  <a:alpha val="25000"/>
              </a:schemeClr>
            </a:gs>
            <a:gs pos="0">
              <a:schemeClr val="dk1">
                <a:lumMod val="65000"/>
                <a:lumOff val="35000"/>
                <a:alpha val="2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862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13">
  <cs:axisTitle>
    <cs:lnRef idx="0"/>
    <cs:fillRef idx="0"/>
    <cs:effectRef idx="0"/>
    <cs:fontRef idx="minor">
      <a:schemeClr val="lt1">
        <a:lumMod val="75000"/>
      </a:schemeClr>
    </cs:fontRef>
    <cs:defRPr sz="1197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>
        <a:lumMod val="75000"/>
      </a:schemeClr>
    </cs:fontRef>
    <cs:defRPr sz="1197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</a:schemeClr>
            </a:gs>
            <a:gs pos="0">
              <a:schemeClr val="dk1">
                <a:lumMod val="65000"/>
                <a:lumOff val="3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  <a:alpha val="25000"/>
              </a:schemeClr>
            </a:gs>
            <a:gs pos="0">
              <a:schemeClr val="dk1">
                <a:lumMod val="65000"/>
                <a:lumOff val="35000"/>
                <a:alpha val="2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862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CFBE2-2B8D-499C-81C9-2CD5B3EB8E93}" type="datetimeFigureOut">
              <a:rPr lang="ko-KR" altLang="en-US" smtClean="0"/>
              <a:pPr/>
              <a:t>2020-04-26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4DD7E-3179-445A-81DB-781C4554AF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536699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45AC5-813F-4ED1-B011-8EA17CB93331}" type="datetimeFigureOut">
              <a:rPr lang="ko-KR" altLang="en-US" smtClean="0"/>
              <a:pPr/>
              <a:t>2020-04-26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04B90-27FD-422C-8CC6-2AADAD122D0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07270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97845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95690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493535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991380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489225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987070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484916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982761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91061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" y="1240"/>
            <a:ext cx="12189788" cy="6856756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9DAFB-FA49-483F-A5AA-A5ACC5EB4E11}" type="datetime1">
              <a:rPr lang="ko-KR" altLang="en-US" smtClean="0"/>
              <a:t>2020-04-26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RAHUL GERA | BABANDEEP SINGH | ROBIN BEURA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5" name="제목 1"/>
          <p:cNvSpPr>
            <a:spLocks noGrp="1"/>
          </p:cNvSpPr>
          <p:nvPr>
            <p:ph type="ctrTitle" hasCustomPrompt="1"/>
          </p:nvPr>
        </p:nvSpPr>
        <p:spPr>
          <a:xfrm>
            <a:off x="911424" y="1052736"/>
            <a:ext cx="5544616" cy="1872208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9569" tIns="49785" rIns="99569" bIns="49785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l" defTabSz="995491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5800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제목을</a:t>
            </a:r>
            <a:r>
              <a:rPr lang="en-US" altLang="ko-KR" dirty="0"/>
              <a:t> </a:t>
            </a:r>
            <a:r>
              <a:rPr lang="ko-KR" altLang="en-US" dirty="0"/>
              <a:t>입력하시오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" y="1240"/>
            <a:ext cx="12189788" cy="6856756"/>
          </a:xfrm>
          <a:prstGeom prst="rect">
            <a:avLst/>
          </a:prstGeom>
        </p:spPr>
      </p:pic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27CD1-1CB9-4381-BA93-66815B18E7F7}" type="datetime1">
              <a:rPr lang="ko-KR" altLang="en-US" smtClean="0"/>
              <a:t>2020-04-26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RAHUL GERA | BABANDEEP SINGH | ROBIN BEURA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" y="1240"/>
            <a:ext cx="12189788" cy="6856756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515CF-22EF-44D6-9FF1-10D0B009B5F2}" type="datetime1">
              <a:rPr lang="ko-KR" altLang="en-US" smtClean="0"/>
              <a:t>2020-04-26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RAHUL GERA | BABANDEEP SINGH | ROBIN BEURA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" y="1240"/>
            <a:ext cx="12189788" cy="6856756"/>
          </a:xfrm>
          <a:prstGeom prst="rect">
            <a:avLst/>
          </a:prstGeom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65407-95C1-4AC7-8183-8743692ED00C}" type="datetime1">
              <a:rPr lang="ko-KR" altLang="en-US" smtClean="0"/>
              <a:t>2020-04-26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RAHUL GERA | BABANDEEP SINGH | ROBIN BEURA</a:t>
            </a: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4" name="제목 1"/>
          <p:cNvSpPr>
            <a:spLocks noGrp="1"/>
          </p:cNvSpPr>
          <p:nvPr>
            <p:ph type="title"/>
          </p:nvPr>
        </p:nvSpPr>
        <p:spPr>
          <a:xfrm>
            <a:off x="262593" y="109163"/>
            <a:ext cx="8276732" cy="798568"/>
          </a:xfrm>
        </p:spPr>
        <p:txBody>
          <a:bodyPr vert="horz" lIns="99569" tIns="49785" rIns="99569" bIns="49785" rtlCol="0" anchor="ctr">
            <a:normAutofit/>
          </a:bodyPr>
          <a:lstStyle>
            <a:lvl1pPr algn="l" defTabSz="995491" rtl="0" eaLnBrk="1" latinLnBrk="1" hangingPunct="1">
              <a:spcBef>
                <a:spcPct val="0"/>
              </a:spcBef>
              <a:buNone/>
              <a:defRPr lang="ko-KR" altLang="en-US" sz="4000" b="1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5" name="내용 개체 틀 2"/>
          <p:cNvSpPr>
            <a:spLocks noGrp="1"/>
          </p:cNvSpPr>
          <p:nvPr>
            <p:ph idx="1"/>
          </p:nvPr>
        </p:nvSpPr>
        <p:spPr>
          <a:xfrm>
            <a:off x="262592" y="1413243"/>
            <a:ext cx="11522780" cy="4823421"/>
          </a:xfrm>
        </p:spPr>
        <p:txBody>
          <a:bodyPr>
            <a:normAutofit/>
          </a:bodyPr>
          <a:lstStyle>
            <a:lvl1pPr algn="l">
              <a:buNone/>
              <a:defRPr sz="2000" i="1" baseline="0">
                <a:solidFill>
                  <a:srgbClr val="80C615"/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2000" i="1" baseline="0">
                <a:solidFill>
                  <a:srgbClr val="80C615"/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2000" i="1" baseline="0">
                <a:solidFill>
                  <a:srgbClr val="80C615"/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2000" i="1" baseline="0">
                <a:solidFill>
                  <a:srgbClr val="80C615"/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2000" i="1" baseline="0">
                <a:solidFill>
                  <a:srgbClr val="80C615"/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" y="1240"/>
            <a:ext cx="12189788" cy="6856756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601" y="6500837"/>
            <a:ext cx="2844800" cy="220641"/>
          </a:xfrm>
        </p:spPr>
        <p:txBody>
          <a:bodyPr/>
          <a:lstStyle/>
          <a:p>
            <a:fld id="{4A5260BD-77F5-4804-8199-6A96AC7FDB5E}" type="datetime1">
              <a:rPr lang="ko-KR" altLang="en-US" smtClean="0"/>
              <a:t>2020-04-26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165602" y="6500837"/>
            <a:ext cx="3860800" cy="220641"/>
          </a:xfrm>
        </p:spPr>
        <p:txBody>
          <a:bodyPr/>
          <a:lstStyle/>
          <a:p>
            <a:r>
              <a:rPr lang="en-US" altLang="ko-KR"/>
              <a:t>RAHUL GERA | BABANDEEP SINGH | ROBIN BEURA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737601" y="6500837"/>
            <a:ext cx="2844800" cy="220641"/>
          </a:xfrm>
        </p:spPr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5" name="제목 1"/>
          <p:cNvSpPr>
            <a:spLocks noGrp="1"/>
          </p:cNvSpPr>
          <p:nvPr>
            <p:ph type="title"/>
          </p:nvPr>
        </p:nvSpPr>
        <p:spPr>
          <a:xfrm>
            <a:off x="262593" y="109163"/>
            <a:ext cx="8276732" cy="798568"/>
          </a:xfrm>
        </p:spPr>
        <p:txBody>
          <a:bodyPr vert="horz" lIns="99569" tIns="49785" rIns="99569" bIns="49785" rtlCol="0" anchor="ctr">
            <a:normAutofit/>
          </a:bodyPr>
          <a:lstStyle>
            <a:lvl1pPr algn="l" defTabSz="995491" rtl="0" eaLnBrk="1" latinLnBrk="1" hangingPunct="1">
              <a:spcBef>
                <a:spcPct val="0"/>
              </a:spcBef>
              <a:buNone/>
              <a:defRPr lang="ko-KR" altLang="en-US" sz="4000" b="1" kern="1200" baseline="0" dirty="0">
                <a:solidFill>
                  <a:srgbClr val="80C615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6" name="내용 개체 틀 2"/>
          <p:cNvSpPr>
            <a:spLocks noGrp="1"/>
          </p:cNvSpPr>
          <p:nvPr>
            <p:ph idx="1"/>
          </p:nvPr>
        </p:nvSpPr>
        <p:spPr>
          <a:xfrm>
            <a:off x="262592" y="1413243"/>
            <a:ext cx="11522780" cy="4823421"/>
          </a:xfrm>
        </p:spPr>
        <p:txBody>
          <a:bodyPr>
            <a:normAutofit/>
          </a:bodyPr>
          <a:lstStyle>
            <a:lvl1pPr algn="l">
              <a:buNone/>
              <a:defRPr sz="2000" i="1" baseline="0">
                <a:solidFill>
                  <a:srgbClr val="050507"/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2000" i="1" baseline="0">
                <a:solidFill>
                  <a:srgbClr val="050507"/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2000" i="1" baseline="0">
                <a:solidFill>
                  <a:srgbClr val="050507"/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2000" i="1" baseline="0">
                <a:solidFill>
                  <a:srgbClr val="050507"/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2000" i="1" baseline="0">
                <a:solidFill>
                  <a:srgbClr val="050507"/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" y="1"/>
            <a:ext cx="12189788" cy="6856756"/>
          </a:xfrm>
          <a:prstGeom prst="rect">
            <a:avLst/>
          </a:prstGeom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3C9C7A-84A5-4E80-A01F-E6797E4D96F6}" type="datetime1">
              <a:rPr lang="ko-KR" altLang="en-US" smtClean="0"/>
              <a:t>2020-04-26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RAHUL GERA | BABANDEEP SINGH | ROBIN BEURA</a:t>
            </a: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8" name="제목 1"/>
          <p:cNvSpPr>
            <a:spLocks noGrp="1"/>
          </p:cNvSpPr>
          <p:nvPr>
            <p:ph type="ctrTitle"/>
          </p:nvPr>
        </p:nvSpPr>
        <p:spPr>
          <a:xfrm>
            <a:off x="2567608" y="2420888"/>
            <a:ext cx="7056784" cy="1367835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9569" tIns="49785" rIns="99569" bIns="49785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ctr" defTabSz="995491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7200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endParaRPr lang="ko-KR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601" y="19026"/>
            <a:ext cx="10972800" cy="796908"/>
          </a:xfrm>
          <a:prstGeom prst="rect">
            <a:avLst/>
          </a:prstGeom>
        </p:spPr>
        <p:txBody>
          <a:bodyPr vert="horz" lIns="99569" tIns="49785" rIns="99569" bIns="49785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1" y="1062021"/>
            <a:ext cx="10972800" cy="5286412"/>
          </a:xfrm>
          <a:prstGeom prst="rect">
            <a:avLst/>
          </a:prstGeom>
        </p:spPr>
        <p:txBody>
          <a:bodyPr vert="horz" lIns="99569" tIns="49785" rIns="99569" bIns="49785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1" y="6429399"/>
            <a:ext cx="2844800" cy="292079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l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8AE6D5-F545-4DFA-B7BE-B8009EB36602}" type="datetime1">
              <a:rPr lang="ko-KR" altLang="en-US" smtClean="0"/>
              <a:t>2020-04-26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602" y="6429399"/>
            <a:ext cx="3860800" cy="292079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ct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ko-KR"/>
              <a:t>RAHUL GERA | BABANDEEP SINGH | ROBIN BEURA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1" y="6429399"/>
            <a:ext cx="2844800" cy="292079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1" r:id="rId3"/>
    <p:sldLayoutId id="2147483656" r:id="rId4"/>
    <p:sldLayoutId id="2147483650" r:id="rId5"/>
    <p:sldLayoutId id="2147483657" r:id="rId6"/>
  </p:sldLayoutIdLst>
  <p:hf sldNum="0" hdr="0" dt="0"/>
  <p:txStyles>
    <p:titleStyle>
      <a:lvl1pPr algn="l" defTabSz="995491" rtl="0" eaLnBrk="1" latinLnBrk="1" hangingPunct="1">
        <a:spcBef>
          <a:spcPct val="0"/>
        </a:spcBef>
        <a:buNone/>
        <a:defRPr lang="ko-KR" altLang="en-US" sz="3799" kern="1200">
          <a:solidFill>
            <a:sysClr val="windowText" lastClr="000000"/>
          </a:solidFill>
          <a:latin typeface="맑은 고딕" pitchFamily="50" charset="-127"/>
          <a:ea typeface="맑은 고딕" pitchFamily="50" charset="-127"/>
          <a:cs typeface="+mj-cs"/>
        </a:defRPr>
      </a:lvl1pPr>
    </p:titleStyle>
    <p:bodyStyle>
      <a:lvl1pPr marL="373309" indent="-373309" algn="l" defTabSz="995491" rtl="0" eaLnBrk="1" latinLnBrk="1" hangingPunct="1">
        <a:spcBef>
          <a:spcPct val="20000"/>
        </a:spcBef>
        <a:buFont typeface="Arial" pitchFamily="34" charset="0"/>
        <a:buChar char="•"/>
        <a:defRPr lang="ko-KR" altLang="en-US" sz="2699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808836" indent="-311091" algn="l" defTabSz="995491" rtl="0" eaLnBrk="1" latinLnBrk="1" hangingPunct="1">
        <a:spcBef>
          <a:spcPct val="20000"/>
        </a:spcBef>
        <a:buFont typeface="Arial" pitchFamily="34" charset="0"/>
        <a:buChar char="–"/>
        <a:defRPr lang="ko-KR" altLang="en-US" sz="20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2pPr>
      <a:lvl3pPr marL="1244364" indent="-248873" algn="l" defTabSz="995491" rtl="0" eaLnBrk="1" latinLnBrk="1" hangingPunct="1">
        <a:spcBef>
          <a:spcPct val="20000"/>
        </a:spcBef>
        <a:buFont typeface="Arial" pitchFamily="34" charset="0"/>
        <a:buChar char="•"/>
        <a:defRPr lang="ko-KR" altLang="en-US" sz="20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3pPr>
      <a:lvl4pPr marL="1742110" indent="-248873" algn="l" defTabSz="995491" rtl="0" eaLnBrk="1" latinLnBrk="1" hangingPunct="1">
        <a:spcBef>
          <a:spcPct val="20000"/>
        </a:spcBef>
        <a:buFont typeface="Arial" pitchFamily="34" charset="0"/>
        <a:buChar char="–"/>
        <a:defRPr lang="ko-KR" altLang="en-US" sz="20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4pPr>
      <a:lvl5pPr marL="2239855" indent="-248873" algn="l" defTabSz="995491" rtl="0" eaLnBrk="1" latinLnBrk="1" hangingPunct="1">
        <a:spcBef>
          <a:spcPct val="20000"/>
        </a:spcBef>
        <a:buFont typeface="Arial" pitchFamily="34" charset="0"/>
        <a:buChar char="»"/>
        <a:defRPr lang="ko-KR" altLang="en-US" sz="20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5pPr>
      <a:lvl6pPr marL="2737600" indent="-248873" algn="l" defTabSz="995491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235346" indent="-248873" algn="l" defTabSz="995491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3733091" indent="-248873" algn="l" defTabSz="995491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230837" indent="-248873" algn="l" defTabSz="995491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95491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7745" algn="l" defTabSz="995491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95491" algn="l" defTabSz="995491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493236" algn="l" defTabSz="995491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990982" algn="l" defTabSz="995491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488727" algn="l" defTabSz="995491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86473" algn="l" defTabSz="995491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84219" algn="l" defTabSz="995491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81964" algn="l" defTabSz="995491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ctrTitle"/>
          </p:nvPr>
        </p:nvSpPr>
        <p:spPr>
          <a:xfrm>
            <a:off x="695400" y="992222"/>
            <a:ext cx="5976664" cy="1872208"/>
          </a:xfrm>
        </p:spPr>
        <p:txBody>
          <a:bodyPr/>
          <a:lstStyle/>
          <a:p>
            <a:r>
              <a:rPr lang="en-US" altLang="ko-KR" sz="5500" dirty="0"/>
              <a:t>Predicting a </a:t>
            </a:r>
            <a:r>
              <a:rPr lang="en-US" altLang="en-US" sz="5500" dirty="0"/>
              <a:t>dream Soccer team</a:t>
            </a:r>
            <a:endParaRPr lang="ko-KR" altLang="en-US" sz="5500" dirty="0"/>
          </a:p>
        </p:txBody>
      </p:sp>
      <p:sp>
        <p:nvSpPr>
          <p:cNvPr id="14" name="직사각형 13"/>
          <p:cNvSpPr/>
          <p:nvPr/>
        </p:nvSpPr>
        <p:spPr>
          <a:xfrm>
            <a:off x="915761" y="2864430"/>
            <a:ext cx="3960440" cy="10854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546" tIns="49773" rIns="99546" bIns="49773" numCol="1" anchor="t" anchorCtr="0" compatLnSpc="1">
            <a:prstTxWarp prst="textNoShape">
              <a:avLst/>
            </a:prstTxWarp>
            <a:spAutoFit/>
          </a:bodyPr>
          <a:lstStyle/>
          <a:p>
            <a:pPr defTabSz="914217"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1600" dirty="0">
                <a:solidFill>
                  <a:srgbClr val="7FC716"/>
                </a:solidFill>
                <a:latin typeface="+mj-lt"/>
                <a:ea typeface="맑은 고딕" pitchFamily="50" charset="-127"/>
                <a:cs typeface="굴림" pitchFamily="50" charset="-127"/>
              </a:rPr>
              <a:t>Model to pick the best players amongst 18000 Soccer players to build a dream Soccer team which can participate and outperform other clubs in major leagues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b="1" dirty="0">
                <a:solidFill>
                  <a:srgbClr val="7FC716"/>
                </a:solidFill>
              </a:rPr>
              <a:t>RAHUL GERA | BABANDEEP SINGH | ROBIN BEURA</a:t>
            </a:r>
            <a:endParaRPr lang="ko-KR" altLang="en-US" b="1" dirty="0">
              <a:solidFill>
                <a:srgbClr val="7FC716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09374" y="4170730"/>
            <a:ext cx="2810362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</a:rPr>
              <a:t>IDS 575 STATISTICAL MODELS AND METHODS</a:t>
            </a:r>
          </a:p>
          <a:p>
            <a:r>
              <a:rPr lang="en-US" sz="1500" dirty="0">
                <a:solidFill>
                  <a:schemeClr val="bg1"/>
                </a:solidFill>
              </a:rPr>
              <a:t>FINAL PROJECT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5"/>
          <p:cNvSpPr txBox="1">
            <a:spLocks noChangeArrowheads="1"/>
          </p:cNvSpPr>
          <p:nvPr/>
        </p:nvSpPr>
        <p:spPr bwMode="auto">
          <a:xfrm>
            <a:off x="911424" y="184392"/>
            <a:ext cx="8352928" cy="6309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19" tIns="45709" rIns="91419" bIns="45709" numCol="1" anchor="t" anchorCtr="0" compatLnSpc="1">
            <a:prstTxWarp prst="textNoShape">
              <a:avLst/>
            </a:prstTxWarp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3500" b="1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Introduction to our Goals and Dataset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b="1" dirty="0">
                <a:solidFill>
                  <a:srgbClr val="7FC716"/>
                </a:solidFill>
              </a:rPr>
              <a:t>RAHUL GERA | BABANDEEP SINGH | ROBIN BEURA</a:t>
            </a:r>
            <a:endParaRPr lang="ko-KR" altLang="en-US" b="1" dirty="0">
              <a:solidFill>
                <a:srgbClr val="7FC716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94315D-9AA8-4BCF-89A1-79BFAFF108FE}"/>
              </a:ext>
            </a:extLst>
          </p:cNvPr>
          <p:cNvSpPr txBox="1"/>
          <p:nvPr/>
        </p:nvSpPr>
        <p:spPr>
          <a:xfrm>
            <a:off x="551384" y="1556792"/>
            <a:ext cx="4896544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Objective: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To help investors in selecting best players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Leveraging Supervised learning for </a:t>
            </a:r>
          </a:p>
          <a:p>
            <a:r>
              <a:rPr lang="en-US" dirty="0">
                <a:solidFill>
                  <a:schemeClr val="bg1"/>
                </a:solidFill>
              </a:rPr>
              <a:t>      classifications and regression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Good performers as whose rating &gt;70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x-none" dirty="0">
              <a:solidFill>
                <a:schemeClr val="bg1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AF3B8F6-EDA4-4F3A-AC30-72CE31BAC0F6}"/>
              </a:ext>
            </a:extLst>
          </p:cNvPr>
          <p:cNvSpPr txBox="1"/>
          <p:nvPr/>
        </p:nvSpPr>
        <p:spPr>
          <a:xfrm>
            <a:off x="6233800" y="1316370"/>
            <a:ext cx="5346919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Dataset: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FIFA 2019 &amp; 2020 (From Kaggle)</a:t>
            </a:r>
          </a:p>
          <a:p>
            <a:r>
              <a:rPr lang="en-US" dirty="0">
                <a:solidFill>
                  <a:schemeClr val="bg1"/>
                </a:solidFill>
              </a:rPr>
              <a:t>	 Train: 17000+ players &amp; 100+ attributes</a:t>
            </a:r>
          </a:p>
          <a:p>
            <a:r>
              <a:rPr lang="en-US" dirty="0">
                <a:solidFill>
                  <a:schemeClr val="bg1"/>
                </a:solidFill>
              </a:rPr>
              <a:t> 	 Test: 18000+ players &amp; 100+ attributes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Attributes:</a:t>
            </a:r>
          </a:p>
          <a:p>
            <a:pPr marL="840745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Players’ skills</a:t>
            </a:r>
          </a:p>
          <a:p>
            <a:pPr marL="840745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Attacking style (defend/attack),</a:t>
            </a:r>
          </a:p>
          <a:p>
            <a:pPr marL="840745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Preferred foot, Date of birth</a:t>
            </a:r>
          </a:p>
          <a:p>
            <a:pPr marL="840745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Team and club they currently play</a:t>
            </a:r>
          </a:p>
          <a:p>
            <a:pPr marL="840745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Playing position of players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x-non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75071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b="1" dirty="0">
                <a:solidFill>
                  <a:srgbClr val="7FC716"/>
                </a:solidFill>
              </a:rPr>
              <a:t>RAHUL GERA | BABANDEEP SINGH | ROBIN BEURA</a:t>
            </a:r>
            <a:endParaRPr lang="ko-KR" altLang="en-US" b="1" dirty="0">
              <a:solidFill>
                <a:srgbClr val="7FC716"/>
              </a:solidFill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 idx="4294967295"/>
          </p:nvPr>
        </p:nvSpPr>
        <p:spPr>
          <a:xfrm>
            <a:off x="0" y="109538"/>
            <a:ext cx="7001545" cy="798512"/>
          </a:xfrm>
        </p:spPr>
        <p:txBody>
          <a:bodyPr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+mj-lt"/>
              </a:rPr>
              <a:t>Pre-</a:t>
            </a:r>
            <a:r>
              <a:rPr lang="en-US" altLang="ko-KR" sz="3500" dirty="0">
                <a:solidFill>
                  <a:schemeClr val="bg1"/>
                </a:solidFill>
                <a:latin typeface="+mj-lt"/>
              </a:rPr>
              <a:t>modelling</a:t>
            </a:r>
            <a:r>
              <a:rPr lang="en-US" altLang="ko-KR" dirty="0">
                <a:solidFill>
                  <a:schemeClr val="bg1"/>
                </a:solidFill>
                <a:latin typeface="+mj-lt"/>
              </a:rPr>
              <a:t> Analysis</a:t>
            </a:r>
            <a:endParaRPr lang="ko-KR" altLang="en-US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974813" y="3228945"/>
            <a:ext cx="24237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977" y="2817935"/>
            <a:ext cx="864095" cy="90226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3554" y="1177584"/>
            <a:ext cx="864095" cy="90226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0056" y="3720203"/>
            <a:ext cx="864095" cy="902268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728072" y="3091134"/>
            <a:ext cx="33460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Exploratory Data Analysis, Data cleaning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696555" y="1379849"/>
            <a:ext cx="2304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Feature Engineering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511824" y="2492896"/>
            <a:ext cx="1847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263353" y="3855591"/>
            <a:ext cx="5711460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1300" dirty="0">
              <a:solidFill>
                <a:schemeClr val="bg1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bg1"/>
                </a:solidFill>
              </a:rPr>
              <a:t>   Univariate analysis: distribution plots and EDA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bg1"/>
                </a:solidFill>
              </a:rPr>
              <a:t>Corrected the variables formatting and datatypes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bg1"/>
                </a:solidFill>
              </a:rPr>
              <a:t>Outlier detection and missing value treatment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bg1"/>
                </a:solidFill>
              </a:rPr>
              <a:t>   Bivariate analysis: correlation matrix and T-test for continuous variables and </a:t>
            </a:r>
          </a:p>
          <a:p>
            <a:r>
              <a:rPr lang="en-US" sz="1300" dirty="0">
                <a:solidFill>
                  <a:schemeClr val="bg1"/>
                </a:solidFill>
              </a:rPr>
              <a:t>        chi-square test &amp; Cramer’s V for categorical variables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300" dirty="0">
              <a:solidFill>
                <a:schemeClr val="bg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696554" y="1725328"/>
            <a:ext cx="5575910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bg1"/>
                </a:solidFill>
              </a:rPr>
              <a:t>Re-categorizing Variables: re-categorized variables to reduce cardinality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bg1"/>
                </a:solidFill>
              </a:rPr>
              <a:t>Creating Variables: calculated term, playing position to provide the ML </a:t>
            </a:r>
          </a:p>
          <a:p>
            <a:r>
              <a:rPr lang="en-US" sz="1300" dirty="0">
                <a:solidFill>
                  <a:schemeClr val="bg1"/>
                </a:solidFill>
              </a:rPr>
              <a:t>       algorithm for better prediction, etc.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bg1"/>
                </a:solidFill>
              </a:rPr>
              <a:t>One hot encoding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300" dirty="0">
              <a:solidFill>
                <a:schemeClr val="bg1"/>
              </a:solidFill>
            </a:endParaRPr>
          </a:p>
        </p:txBody>
      </p:sp>
      <p:sp>
        <p:nvSpPr>
          <p:cNvPr id="20" name="Right Arrow 19"/>
          <p:cNvSpPr/>
          <p:nvPr/>
        </p:nvSpPr>
        <p:spPr>
          <a:xfrm rot="20437844">
            <a:off x="1740013" y="1771016"/>
            <a:ext cx="1506747" cy="574967"/>
          </a:xfrm>
          <a:prstGeom prst="rightArrow">
            <a:avLst/>
          </a:prstGeom>
          <a:solidFill>
            <a:srgbClr val="7FC716"/>
          </a:solidFill>
          <a:ln>
            <a:solidFill>
              <a:srgbClr val="7FC7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ight Arrow 21"/>
          <p:cNvSpPr/>
          <p:nvPr/>
        </p:nvSpPr>
        <p:spPr>
          <a:xfrm rot="2923645">
            <a:off x="5475164" y="3026444"/>
            <a:ext cx="1089208" cy="574967"/>
          </a:xfrm>
          <a:prstGeom prst="rightArrow">
            <a:avLst/>
          </a:prstGeom>
          <a:solidFill>
            <a:srgbClr val="7FC716"/>
          </a:solidFill>
          <a:ln>
            <a:solidFill>
              <a:srgbClr val="7FC7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ight Arrow 22"/>
          <p:cNvSpPr/>
          <p:nvPr/>
        </p:nvSpPr>
        <p:spPr>
          <a:xfrm rot="20199628">
            <a:off x="9021866" y="3568107"/>
            <a:ext cx="1338663" cy="574967"/>
          </a:xfrm>
          <a:prstGeom prst="rightArrow">
            <a:avLst/>
          </a:prstGeom>
          <a:solidFill>
            <a:srgbClr val="7FC716"/>
          </a:solidFill>
          <a:ln>
            <a:solidFill>
              <a:srgbClr val="7FC71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7540873" y="4262614"/>
            <a:ext cx="11592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Modeling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419655" y="3265417"/>
            <a:ext cx="17459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Comparisons !!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816871" y="4462669"/>
            <a:ext cx="2663402" cy="1892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1300" dirty="0">
              <a:solidFill>
                <a:schemeClr val="bg1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bg1"/>
                </a:solidFill>
              </a:rPr>
              <a:t>Model 1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300" dirty="0">
                <a:solidFill>
                  <a:schemeClr val="bg1"/>
                </a:solidFill>
              </a:rPr>
              <a:t>Logistic Regression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300" dirty="0">
                <a:solidFill>
                  <a:schemeClr val="bg1"/>
                </a:solidFill>
              </a:rPr>
              <a:t>KNN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300" dirty="0">
                <a:solidFill>
                  <a:schemeClr val="bg1"/>
                </a:solidFill>
              </a:rPr>
              <a:t>Decision Tree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300" dirty="0">
                <a:solidFill>
                  <a:schemeClr val="bg1"/>
                </a:solidFill>
              </a:rPr>
              <a:t>Support Vector Machine(linear)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300" dirty="0">
                <a:solidFill>
                  <a:schemeClr val="bg1"/>
                </a:solidFill>
              </a:rPr>
              <a:t>Support Vector Machine(RBF)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bg1"/>
                </a:solidFill>
              </a:rPr>
              <a:t>Model 2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300" dirty="0">
                <a:solidFill>
                  <a:schemeClr val="bg1"/>
                </a:solidFill>
              </a:rPr>
              <a:t>Linear Model and Decision tree.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b="1" dirty="0">
                <a:solidFill>
                  <a:srgbClr val="80C615"/>
                </a:solidFill>
              </a:rPr>
              <a:t>RAHUL GERA | BABANDEEP SINGH | ROBIN BEURA</a:t>
            </a:r>
            <a:endParaRPr lang="ko-KR" altLang="en-US" b="1" dirty="0">
              <a:solidFill>
                <a:srgbClr val="80C615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07368" y="260648"/>
            <a:ext cx="1651414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dirty="0">
                <a:solidFill>
                  <a:schemeClr val="bg1"/>
                </a:solidFill>
                <a:latin typeface="+mj-lt"/>
              </a:rPr>
              <a:t>Model 1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01354" y="980728"/>
            <a:ext cx="533460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Our first model uses </a:t>
            </a:r>
            <a:r>
              <a:rPr lang="en-US" b="1" dirty="0">
                <a:solidFill>
                  <a:schemeClr val="bg1"/>
                </a:solidFill>
              </a:rPr>
              <a:t>Supervised Learning</a:t>
            </a:r>
            <a:r>
              <a:rPr lang="en-US" dirty="0">
                <a:solidFill>
                  <a:schemeClr val="bg1"/>
                </a:solidFill>
              </a:rPr>
              <a:t> on </a:t>
            </a:r>
            <a:r>
              <a:rPr lang="en-US" b="1" dirty="0">
                <a:solidFill>
                  <a:schemeClr val="bg1"/>
                </a:solidFill>
              </a:rPr>
              <a:t>Rating</a:t>
            </a:r>
            <a:r>
              <a:rPr lang="en-US" dirty="0">
                <a:solidFill>
                  <a:schemeClr val="bg1"/>
                </a:solidFill>
              </a:rPr>
              <a:t> variables. We split this variable into 2 classes: </a:t>
            </a:r>
          </a:p>
          <a:p>
            <a:r>
              <a:rPr lang="en-US" b="1" i="1" dirty="0">
                <a:solidFill>
                  <a:schemeClr val="bg1"/>
                </a:solidFill>
              </a:rPr>
              <a:t>greater than or equal to 70 </a:t>
            </a:r>
            <a:r>
              <a:rPr lang="en-US" dirty="0">
                <a:solidFill>
                  <a:schemeClr val="bg1"/>
                </a:solidFill>
              </a:rPr>
              <a:t>and </a:t>
            </a:r>
            <a:r>
              <a:rPr lang="en-US" b="1" i="1" dirty="0">
                <a:solidFill>
                  <a:schemeClr val="bg1"/>
                </a:solidFill>
              </a:rPr>
              <a:t>less than 70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as our potential club member or not.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528048" y="260647"/>
            <a:ext cx="163698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dirty="0">
                <a:solidFill>
                  <a:schemeClr val="bg1"/>
                </a:solidFill>
                <a:latin typeface="+mj-lt"/>
              </a:rPr>
              <a:t>Model 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528048" y="980728"/>
            <a:ext cx="547260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The objective of second model was to predict cost </a:t>
            </a:r>
          </a:p>
          <a:p>
            <a:r>
              <a:rPr lang="en-US" dirty="0">
                <a:solidFill>
                  <a:schemeClr val="bg1"/>
                </a:solidFill>
              </a:rPr>
              <a:t>to investors using the predicted ratings from the 1st model.</a:t>
            </a:r>
          </a:p>
        </p:txBody>
      </p:sp>
      <p:graphicFrame>
        <p:nvGraphicFramePr>
          <p:cNvPr id="9" name="Chart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76998343"/>
              </p:ext>
            </p:extLst>
          </p:nvPr>
        </p:nvGraphicFramePr>
        <p:xfrm>
          <a:off x="6708576" y="2326162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6555899" y="5458041"/>
            <a:ext cx="5156725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*</a:t>
            </a:r>
            <a:r>
              <a:rPr lang="en-US" sz="1400" dirty="0">
                <a:solidFill>
                  <a:schemeClr val="bg1"/>
                </a:solidFill>
              </a:rPr>
              <a:t>We also checked the RMSE and found Decision tree with grid search performing better </a:t>
            </a:r>
          </a:p>
        </p:txBody>
      </p:sp>
      <p:graphicFrame>
        <p:nvGraphicFramePr>
          <p:cNvPr id="11" name="Chart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29829769"/>
              </p:ext>
            </p:extLst>
          </p:nvPr>
        </p:nvGraphicFramePr>
        <p:xfrm>
          <a:off x="695400" y="2408694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Right Arrow 6"/>
          <p:cNvSpPr/>
          <p:nvPr/>
        </p:nvSpPr>
        <p:spPr>
          <a:xfrm>
            <a:off x="3647728" y="466799"/>
            <a:ext cx="2592288" cy="3077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9967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b="1" dirty="0">
                <a:solidFill>
                  <a:srgbClr val="7FC716"/>
                </a:solidFill>
              </a:rPr>
              <a:t>RAHUL GERA | BABANDEEP SINGH | ROBIN BEURA</a:t>
            </a:r>
            <a:endParaRPr lang="ko-KR" altLang="en-US" b="1" dirty="0">
              <a:solidFill>
                <a:srgbClr val="7FC716"/>
              </a:solidFill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 idx="4294967295"/>
          </p:nvPr>
        </p:nvSpPr>
        <p:spPr>
          <a:xfrm>
            <a:off x="0" y="109538"/>
            <a:ext cx="8277225" cy="798512"/>
          </a:xfrm>
        </p:spPr>
        <p:txBody>
          <a:bodyPr/>
          <a:lstStyle/>
          <a:p>
            <a:r>
              <a:rPr lang="en-US" altLang="ko-KR" dirty="0">
                <a:solidFill>
                  <a:schemeClr val="bg1"/>
                </a:solidFill>
              </a:rPr>
              <a:t>Findings and Analysis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07368" y="908050"/>
            <a:ext cx="828508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Our goal was to make a strategy to pick players for our team keeping in mind: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Rating should be greater than 70 (means class 1)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Budget - 1 billion Euros and number of players around 30.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7" name="그룹 2"/>
          <p:cNvGrpSpPr/>
          <p:nvPr/>
        </p:nvGrpSpPr>
        <p:grpSpPr>
          <a:xfrm>
            <a:off x="930354" y="3198608"/>
            <a:ext cx="6101750" cy="576065"/>
            <a:chOff x="5898168" y="1217449"/>
            <a:chExt cx="6101750" cy="576065"/>
          </a:xfrm>
        </p:grpSpPr>
        <p:sp>
          <p:nvSpPr>
            <p:cNvPr id="8" name="타원 5"/>
            <p:cNvSpPr/>
            <p:nvPr/>
          </p:nvSpPr>
          <p:spPr>
            <a:xfrm>
              <a:off x="5898168" y="1217449"/>
              <a:ext cx="576065" cy="576065"/>
            </a:xfrm>
            <a:prstGeom prst="ellipse">
              <a:avLst/>
            </a:prstGeom>
            <a:solidFill>
              <a:srgbClr val="80C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</a:endParaRPr>
            </a:p>
          </p:txBody>
        </p:sp>
        <p:sp>
          <p:nvSpPr>
            <p:cNvPr id="9" name="Text Box 11"/>
            <p:cNvSpPr txBox="1">
              <a:spLocks noChangeArrowheads="1"/>
            </p:cNvSpPr>
            <p:nvPr/>
          </p:nvSpPr>
          <p:spPr bwMode="auto">
            <a:xfrm>
              <a:off x="6527913" y="1443428"/>
              <a:ext cx="5472005" cy="3231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r>
                <a:rPr lang="en-US" altLang="ko-KR" sz="15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Arranged the highly priced players in decreasing order</a:t>
              </a:r>
            </a:p>
          </p:txBody>
        </p:sp>
        <p:sp>
          <p:nvSpPr>
            <p:cNvPr id="10" name="TextBox 13"/>
            <p:cNvSpPr txBox="1">
              <a:spLocks noChangeArrowheads="1"/>
            </p:cNvSpPr>
            <p:nvPr/>
          </p:nvSpPr>
          <p:spPr bwMode="auto">
            <a:xfrm>
              <a:off x="5898236" y="1267009"/>
              <a:ext cx="575929" cy="47694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2500" b="1" dirty="0">
                  <a:solidFill>
                    <a:schemeClr val="bg1"/>
                  </a:solidFill>
                  <a:latin typeface="+mj-lt"/>
                  <a:ea typeface="맑은 고딕" panose="020B0503020000020004" pitchFamily="50" charset="-127"/>
                </a:rPr>
                <a:t>02</a:t>
              </a:r>
              <a:endParaRPr lang="ko-KR" altLang="en-US" sz="2500" b="1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11" name="그룹 2"/>
          <p:cNvGrpSpPr/>
          <p:nvPr/>
        </p:nvGrpSpPr>
        <p:grpSpPr>
          <a:xfrm>
            <a:off x="919808" y="2379429"/>
            <a:ext cx="5976664" cy="576065"/>
            <a:chOff x="5898168" y="1217449"/>
            <a:chExt cx="5976664" cy="576065"/>
          </a:xfrm>
        </p:grpSpPr>
        <p:sp>
          <p:nvSpPr>
            <p:cNvPr id="12" name="타원 5"/>
            <p:cNvSpPr/>
            <p:nvPr/>
          </p:nvSpPr>
          <p:spPr>
            <a:xfrm>
              <a:off x="5898168" y="1217449"/>
              <a:ext cx="576065" cy="576065"/>
            </a:xfrm>
            <a:prstGeom prst="ellipse">
              <a:avLst/>
            </a:prstGeom>
            <a:solidFill>
              <a:srgbClr val="80C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</a:endParaRPr>
            </a:p>
          </p:txBody>
        </p:sp>
        <p:sp>
          <p:nvSpPr>
            <p:cNvPr id="13" name="Text Box 11"/>
            <p:cNvSpPr txBox="1">
              <a:spLocks noChangeArrowheads="1"/>
            </p:cNvSpPr>
            <p:nvPr/>
          </p:nvSpPr>
          <p:spPr bwMode="auto">
            <a:xfrm>
              <a:off x="6527913" y="1435733"/>
              <a:ext cx="5346919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</a:rPr>
                <a:t>Number of players having rating greater than 70 - </a:t>
              </a:r>
              <a:r>
                <a:rPr lang="en-US" sz="1600" b="1" dirty="0">
                  <a:solidFill>
                    <a:schemeClr val="bg1"/>
                  </a:solidFill>
                </a:rPr>
                <a:t>5276</a:t>
              </a:r>
              <a:r>
                <a:rPr lang="en-US" altLang="ko-KR" sz="15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</a:p>
          </p:txBody>
        </p:sp>
        <p:sp>
          <p:nvSpPr>
            <p:cNvPr id="14" name="TextBox 13"/>
            <p:cNvSpPr txBox="1">
              <a:spLocks noChangeArrowheads="1"/>
            </p:cNvSpPr>
            <p:nvPr/>
          </p:nvSpPr>
          <p:spPr bwMode="auto">
            <a:xfrm>
              <a:off x="5898236" y="1267009"/>
              <a:ext cx="575929" cy="47694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2500" b="1" dirty="0">
                  <a:solidFill>
                    <a:schemeClr val="bg1"/>
                  </a:solidFill>
                  <a:latin typeface="+mj-lt"/>
                  <a:ea typeface="맑은 고딕" panose="020B0503020000020004" pitchFamily="50" charset="-127"/>
                </a:rPr>
                <a:t>01</a:t>
              </a:r>
              <a:endParaRPr lang="ko-KR" altLang="en-US" sz="2500" b="1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15" name="그룹 2"/>
          <p:cNvGrpSpPr/>
          <p:nvPr/>
        </p:nvGrpSpPr>
        <p:grpSpPr>
          <a:xfrm>
            <a:off x="919808" y="4088276"/>
            <a:ext cx="5976664" cy="576065"/>
            <a:chOff x="5898168" y="1217449"/>
            <a:chExt cx="5976664" cy="576065"/>
          </a:xfrm>
        </p:grpSpPr>
        <p:sp>
          <p:nvSpPr>
            <p:cNvPr id="16" name="타원 5"/>
            <p:cNvSpPr/>
            <p:nvPr/>
          </p:nvSpPr>
          <p:spPr>
            <a:xfrm>
              <a:off x="5898168" y="1217449"/>
              <a:ext cx="576065" cy="576065"/>
            </a:xfrm>
            <a:prstGeom prst="ellipse">
              <a:avLst/>
            </a:prstGeom>
            <a:solidFill>
              <a:srgbClr val="80C6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</a:endParaRPr>
            </a:p>
          </p:txBody>
        </p:sp>
        <p:sp>
          <p:nvSpPr>
            <p:cNvPr id="17" name="Text Box 11"/>
            <p:cNvSpPr txBox="1">
              <a:spLocks noChangeArrowheads="1"/>
            </p:cNvSpPr>
            <p:nvPr/>
          </p:nvSpPr>
          <p:spPr bwMode="auto">
            <a:xfrm>
              <a:off x="6527913" y="1443428"/>
              <a:ext cx="5346919" cy="3231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r>
                <a:rPr lang="en-US" altLang="ko-KR" sz="15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Best solution to pick players?</a:t>
              </a:r>
            </a:p>
          </p:txBody>
        </p:sp>
        <p:sp>
          <p:nvSpPr>
            <p:cNvPr id="18" name="TextBox 13"/>
            <p:cNvSpPr txBox="1">
              <a:spLocks noChangeArrowheads="1"/>
            </p:cNvSpPr>
            <p:nvPr/>
          </p:nvSpPr>
          <p:spPr bwMode="auto">
            <a:xfrm>
              <a:off x="5898236" y="1267009"/>
              <a:ext cx="575929" cy="47694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2500" b="1" dirty="0">
                  <a:solidFill>
                    <a:schemeClr val="bg1"/>
                  </a:solidFill>
                  <a:latin typeface="+mj-lt"/>
                  <a:ea typeface="맑은 고딕" panose="020B0503020000020004" pitchFamily="50" charset="-127"/>
                </a:rPr>
                <a:t>03</a:t>
              </a:r>
              <a:endParaRPr lang="ko-KR" altLang="en-US" sz="2500" b="1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</a:endParaRPr>
            </a:p>
          </p:txBody>
        </p:sp>
      </p:grpSp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7A5001A0-FB41-4FAC-8BAD-3A5BE4B8DA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8501490"/>
              </p:ext>
            </p:extLst>
          </p:nvPr>
        </p:nvGraphicFramePr>
        <p:xfrm>
          <a:off x="6384032" y="1936269"/>
          <a:ext cx="5638800" cy="4000500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419666163"/>
                    </a:ext>
                  </a:extLst>
                </a:gridCol>
                <a:gridCol w="1816100">
                  <a:extLst>
                    <a:ext uri="{9D8B030D-6E8A-4147-A177-3AD203B41FA5}">
                      <a16:colId xmlns:a16="http://schemas.microsoft.com/office/drawing/2014/main" val="3987515784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71796989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2669939448"/>
                    </a:ext>
                  </a:extLst>
                </a:gridCol>
                <a:gridCol w="673100">
                  <a:extLst>
                    <a:ext uri="{9D8B030D-6E8A-4147-A177-3AD203B41FA5}">
                      <a16:colId xmlns:a16="http://schemas.microsoft.com/office/drawing/2014/main" val="2819869600"/>
                    </a:ext>
                  </a:extLst>
                </a:gridCol>
                <a:gridCol w="1257300">
                  <a:extLst>
                    <a:ext uri="{9D8B030D-6E8A-4147-A177-3AD203B41FA5}">
                      <a16:colId xmlns:a16="http://schemas.microsoft.com/office/drawing/2014/main" val="1930876703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S.No.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Cost Bucket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Minimum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Median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Maximum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 Cost (in Euros)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720136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(85800000.0, 165380000.0]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93396000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109600000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165380000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3457716000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947238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(73940000.0, 85800000.0]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74400000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85560000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85800000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2031148000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453096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(65860000.0, 73940000.0]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66764000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72640000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73940000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2777488000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389418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(60706352.941, 65860000.0]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60720000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63960000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65860000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2052224000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696346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(51112000.0, 60706352.941]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53052000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56360000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60604000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1625460000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002276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(45537647.059, 51112000.0]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45640000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47364000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51112000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1588064000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95281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(40205411.765, 45537647.059]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40240000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43260000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45060000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1319120000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143278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(36876000.0, 40205411.765]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36992000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38924000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40072000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1164392000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288132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(35640000.0, 36876000.0]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35888000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36386000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36876000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1089476000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831323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(34367058.824, 35640000.0]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34380000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35156000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35640000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1158128000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581876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(32088000.0, 34367058.824]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32624000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33840000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34336000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945816000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021624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(30356000.0, 32088000.0]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30536000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31076000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32088000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939504000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151413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(28676000.0, 30356000.0]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28836000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29656000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30356000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946108000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469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(27872000.0, 28676000.0]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27912000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28548000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28676000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936908000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418177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(26936000.0, 27872000.0]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27352000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27476000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27872000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771980000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996244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(26208000.0, 26936000.0]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26248000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26756000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26936000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879388000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762566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(25096000.0, 26208000.0]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25136000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25248000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26208000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815168000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949778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(23924000.0, 25096000.0]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23936000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24152000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25096000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753472000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2653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(23028000.0, 23924000.0]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23048000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23558000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23924000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704332000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158002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(22200000.0, 23028000.0]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22288000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22686000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23028000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678992000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441271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8760296" y="5877272"/>
            <a:ext cx="3860800" cy="827556"/>
          </a:xfrm>
        </p:spPr>
        <p:txBody>
          <a:bodyPr/>
          <a:lstStyle/>
          <a:p>
            <a:r>
              <a:rPr lang="en-US" altLang="ko-KR" dirty="0">
                <a:ln>
                  <a:solidFill>
                    <a:srgbClr val="7FC716"/>
                  </a:solidFill>
                </a:ln>
              </a:rPr>
              <a:t>RAHUL GERA</a:t>
            </a:r>
          </a:p>
          <a:p>
            <a:r>
              <a:rPr lang="en-US" altLang="ko-KR" dirty="0">
                <a:ln>
                  <a:solidFill>
                    <a:srgbClr val="7FC716"/>
                  </a:solidFill>
                </a:ln>
              </a:rPr>
              <a:t> BABANDEEP SINGH</a:t>
            </a:r>
          </a:p>
          <a:p>
            <a:r>
              <a:rPr lang="en-US" altLang="ko-KR" dirty="0">
                <a:ln>
                  <a:solidFill>
                    <a:srgbClr val="7FC716"/>
                  </a:solidFill>
                </a:ln>
              </a:rPr>
              <a:t>ROBIN BEURA</a:t>
            </a:r>
            <a:endParaRPr lang="ko-KR" altLang="en-US" dirty="0">
              <a:ln>
                <a:solidFill>
                  <a:srgbClr val="7FC716"/>
                </a:solidFill>
              </a:ln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360" y="1268760"/>
            <a:ext cx="7344816" cy="4073035"/>
          </a:xfrm>
          <a:prstGeom prst="rect">
            <a:avLst/>
          </a:prstGeom>
        </p:spPr>
      </p:pic>
      <p:sp>
        <p:nvSpPr>
          <p:cNvPr id="5" name="제목 4"/>
          <p:cNvSpPr>
            <a:spLocks noGrp="1"/>
          </p:cNvSpPr>
          <p:nvPr>
            <p:ph type="ctrTitle"/>
          </p:nvPr>
        </p:nvSpPr>
        <p:spPr>
          <a:xfrm>
            <a:off x="2398569" y="116632"/>
            <a:ext cx="7056784" cy="1367835"/>
          </a:xfrm>
        </p:spPr>
        <p:txBody>
          <a:bodyPr/>
          <a:lstStyle/>
          <a:p>
            <a:r>
              <a:rPr lang="en-US" altLang="ko-KR" dirty="0"/>
              <a:t>THANK YOU!!</a:t>
            </a:r>
            <a:endParaRPr lang="ko-KR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7968208" y="3399154"/>
            <a:ext cx="352839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400" b="1" dirty="0">
                <a:solidFill>
                  <a:srgbClr val="FFFF00"/>
                </a:solidFill>
              </a:rPr>
              <a:t>ANY QUESTIONS??</a:t>
            </a:r>
          </a:p>
        </p:txBody>
      </p:sp>
    </p:spTree>
    <p:extLst>
      <p:ext uri="{BB962C8B-B14F-4D97-AF65-F5344CB8AC3E}">
        <p14:creationId xmlns:p14="http://schemas.microsoft.com/office/powerpoint/2010/main" val="39556452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1">
      <a:majorFont>
        <a:latin typeface="Calibri"/>
        <a:ea typeface="맑은 고딕"/>
        <a:cs typeface=""/>
      </a:majorFont>
      <a:minorFont>
        <a:latin typeface="Calibri Light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12272</TotalTime>
  <Words>609</Words>
  <Application>Microsoft Office PowerPoint</Application>
  <PresentationFormat>Widescreen</PresentationFormat>
  <Paragraphs>212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Calibri Light</vt:lpstr>
      <vt:lpstr>Calibri</vt:lpstr>
      <vt:lpstr>맑은 고딕</vt:lpstr>
      <vt:lpstr>Arial</vt:lpstr>
      <vt:lpstr>굴림체</vt:lpstr>
      <vt:lpstr>Office 테마</vt:lpstr>
      <vt:lpstr>Predicting a dream Soccer team</vt:lpstr>
      <vt:lpstr>PowerPoint Presentation</vt:lpstr>
      <vt:lpstr>Pre-modelling Analysis</vt:lpstr>
      <vt:lpstr>PowerPoint Presentation</vt:lpstr>
      <vt:lpstr>Findings and Analysis</vt:lpstr>
      <vt:lpstr>THANK YOU!!</vt:lpstr>
    </vt:vector>
  </TitlesOfParts>
  <Manager>Slide Members</Manager>
  <Company>YESFORM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 , Diagram, Chart, Google slides, Keynote</dc:subject>
  <dc:creator>Slide Members by HS.SEO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cp:lastModifiedBy>Gera, Rahul</cp:lastModifiedBy>
  <cp:revision>77</cp:revision>
  <dcterms:created xsi:type="dcterms:W3CDTF">2010-02-01T08:03:16Z</dcterms:created>
  <dcterms:modified xsi:type="dcterms:W3CDTF">2020-04-27T00:07:55Z</dcterms:modified>
  <cp:category>www.slidemembers.com</cp:category>
</cp:coreProperties>
</file>

<file path=docProps/thumbnail.jpeg>
</file>